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aleway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kTT0bDjyOoPfUOiSdHDzB/pfR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RalewayMedium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37" Type="http://schemas.openxmlformats.org/officeDocument/2006/relationships/font" Target="fonts/RalewayMedium-italic.fntdata"/><Relationship Id="rId14" Type="http://schemas.openxmlformats.org/officeDocument/2006/relationships/slide" Target="slides/slide10.xml"/><Relationship Id="rId36" Type="http://schemas.openxmlformats.org/officeDocument/2006/relationships/font" Target="fonts/RalewayMedium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Raleway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7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evaluate our “fine” network at the union of the first and second set of samples,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/>
              <a:t>and compute the final rendered color of the ray Cˆ f (r) using Eqn. 3 but using all Nc+Nf samples.</a:t>
            </a:r>
            <a:endParaRPr/>
          </a:p>
        </p:txBody>
      </p:sp>
      <p:sp>
        <p:nvSpPr>
          <p:cNvPr id="188" name="Google Shape;1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networks are biased towards learning lower frequency functions.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functions to map continuous input coordinates into a higher dimensional space to enable our MLP to more easily approximate a higher frequency function.</a:t>
            </a:r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Finer details as frequency increases.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enables better fitting of data that contains high frequency variation</a:t>
            </a:r>
            <a:endParaRPr/>
          </a:p>
        </p:txBody>
      </p:sp>
      <p:sp>
        <p:nvSpPr>
          <p:cNvPr id="216" name="Google Shape;2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0b22b7d2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a0b22b7d2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f4e82ac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f4e82ac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9f4e82ac4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f4e82ac4d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f4e82ac4d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9f4e82ac4d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f4e82ac4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f4e82ac4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9f4e82ac4d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fccd3274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fccd3274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9fccd3274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c4f7a044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c4f7a044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ec4f7a044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c4f7a044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c4f7a044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ec4f7a044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0b22b7d2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0b22b7d2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a0b22b7d25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032b4123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a032b4123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a032b4123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Traditional volume rendering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Aca hablamos de lo entra y sale, de los rays, tal vez usamos la grafica esa de como evoluciona el ray 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Captura transparencia</a:t>
            </a:r>
            <a:endParaRPr/>
          </a:p>
        </p:txBody>
      </p:sp>
      <p:sp>
        <p:nvSpPr>
          <p:cNvPr id="139" name="Google Shape;1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tn and tf </a:t>
            </a: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are the near and far bound that determine the range of distances from the camera that should be    included in the rendered scene.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9f4e82ac4d_0_16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29f4e82ac4d_0_16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g29f4e82ac4d_0_1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29f4e82ac4d_0_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29f4e82ac4d_0_16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" name="Google Shape;19;g29f4e82ac4d_0_16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g29f4e82ac4d_0_16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29f4e82ac4d_0_226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g29f4e82ac4d_0_2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9f4e82ac4d_0_2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29f4e82ac4d_0_226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29f4e82ac4d_0_226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29f4e82ac4d_0_22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e82ac4d_0_23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f4e82ac4d_0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29f4e82ac4d_0_2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g29f4e82ac4d_0_2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9f4e82ac4d_0_2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9f4e82ac4d_0_2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29f4e82ac4d_0_17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g29f4e82ac4d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9f4e82ac4d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g29f4e82ac4d_0_170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29f4e82ac4d_0_17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9f4e82ac4d_0_17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g29f4e82ac4d_0_17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g29f4e82ac4d_0_1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9f4e82ac4d_0_1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29f4e82ac4d_0_176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" name="Google Shape;33;g29f4e82ac4d_0_176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g29f4e82ac4d_0_17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9f4e82ac4d_0_18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g29f4e82ac4d_0_18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g29f4e82ac4d_0_1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29f4e82ac4d_0_1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g29f4e82ac4d_0_184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1" name="Google Shape;41;g29f4e82ac4d_0_184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2" name="Google Shape;42;g29f4e82ac4d_0_184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3" name="Google Shape;43;g29f4e82ac4d_0_18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9f4e82ac4d_0_19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g29f4e82ac4d_0_19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g29f4e82ac4d_0_1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9f4e82ac4d_0_1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29f4e82ac4d_0_193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" name="Google Shape;50;g29f4e82ac4d_0_19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9f4e82ac4d_0_20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g29f4e82ac4d_0_20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g29f4e82ac4d_0_2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29f4e82ac4d_0_20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29f4e82ac4d_0_200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7" name="Google Shape;57;g29f4e82ac4d_0_200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g29f4e82ac4d_0_20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29f4e82ac4d_0_20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g29f4e82ac4d_0_2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29f4e82ac4d_0_20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g29f4e82ac4d_0_20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29f4e82ac4d_0_20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f4e82ac4d_0_2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29f4e82ac4d_0_21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g29f4e82ac4d_0_2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9f4e82ac4d_0_2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29f4e82ac4d_0_214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g29f4e82ac4d_0_214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g29f4e82ac4d_0_214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g29f4e82ac4d_0_21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f4e82ac4d_0_223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6" name="Google Shape;76;g29f4e82ac4d_0_22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f4e82ac4d_0_1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29f4e82ac4d_0_15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29f4e82ac4d_0_15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QjjjN6iIqpTANAZGjFJec_K9bWrx4P5c/view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1524000" y="223514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142"/>
              <a:buFont typeface="Calibri"/>
              <a:buNone/>
            </a:pPr>
            <a:r>
              <a:rPr lang="en-US"/>
              <a:t>NeRF: Representing Scenes as</a:t>
            </a:r>
            <a:br>
              <a:rPr lang="en-US"/>
            </a:br>
            <a:r>
              <a:rPr lang="en-US"/>
              <a:t>Neural Radiance Fields for View Synthesis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2066900" y="4880725"/>
            <a:ext cx="83925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Ben Mildenhall, Pratul P. Srinivasan, Matthew Tancik, Jonathan T. Barron, Ravi Ramamoorthi, Ren Ng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However, they implement 2 tricks</a:t>
            </a:r>
            <a:endParaRPr/>
          </a:p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800"/>
              <a:t>Positional Encoding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800"/>
              <a:t>Hierarchical Volume Sampling</a:t>
            </a:r>
            <a:endParaRPr sz="1800"/>
          </a:p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Hierarchical Volume Sampling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Densely evaluating the neural radiance field network at N query points along each camera ray is </a:t>
            </a:r>
            <a:r>
              <a:rPr b="1" lang="en-US"/>
              <a:t>inefficient.</a:t>
            </a:r>
            <a:endParaRPr b="1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r>
              <a:rPr b="1" lang="en-US"/>
              <a:t>Free space</a:t>
            </a:r>
            <a:r>
              <a:rPr lang="en-US"/>
              <a:t> and </a:t>
            </a:r>
            <a:r>
              <a:rPr b="1" lang="en-US"/>
              <a:t>occluded regions</a:t>
            </a:r>
            <a:r>
              <a:rPr lang="en-US"/>
              <a:t> that do not contribute to the rendered image are still sampled repeatedly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Instead, hierarchical representation that increases rendering </a:t>
            </a:r>
            <a:r>
              <a:rPr b="1" lang="en-US"/>
              <a:t>efficiency</a:t>
            </a:r>
            <a:r>
              <a:rPr lang="en-US"/>
              <a:t> by allocating samples </a:t>
            </a:r>
            <a:r>
              <a:rPr b="1" lang="en-US"/>
              <a:t>proportionally</a:t>
            </a:r>
            <a:r>
              <a:rPr lang="en-US"/>
              <a:t> to their</a:t>
            </a:r>
            <a:r>
              <a:rPr b="1" lang="en-US"/>
              <a:t> expected effect</a:t>
            </a:r>
            <a:r>
              <a:rPr lang="en-US"/>
              <a:t> on the final rendering.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does it mean?</a:t>
            </a:r>
            <a:endParaRPr/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410475" y="5386800"/>
            <a:ext cx="32784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coarse is first calculated.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75" y="1506087"/>
            <a:ext cx="10855175" cy="3576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>
            <a:endCxn id="190" idx="0"/>
          </p:cNvCxnSpPr>
          <p:nvPr/>
        </p:nvCxnSpPr>
        <p:spPr>
          <a:xfrm flipH="1">
            <a:off x="2049675" y="4714200"/>
            <a:ext cx="162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0"/>
          <p:cNvSpPr txBox="1"/>
          <p:nvPr/>
        </p:nvSpPr>
        <p:spPr>
          <a:xfrm>
            <a:off x="633900" y="152025"/>
            <a:ext cx="105867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Optimize at the same time 2 networks</a:t>
            </a:r>
            <a:endParaRPr b="1" sz="2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3962113" y="5296050"/>
            <a:ext cx="39303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Given the output, it is possible to produce a more informed sampling of points along each ray where important details are.</a:t>
            </a:r>
            <a:endParaRPr/>
          </a:p>
        </p:txBody>
      </p:sp>
      <p:cxnSp>
        <p:nvCxnSpPr>
          <p:cNvPr id="195" name="Google Shape;195;p20"/>
          <p:cNvCxnSpPr>
            <a:endCxn id="194" idx="0"/>
          </p:cNvCxnSpPr>
          <p:nvPr/>
        </p:nvCxnSpPr>
        <p:spPr>
          <a:xfrm flipH="1">
            <a:off x="5927263" y="4623450"/>
            <a:ext cx="162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8039163" y="5296050"/>
            <a:ext cx="39303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 </a:t>
            </a:r>
            <a:r>
              <a:rPr lang="en-US"/>
              <a:t> second set of sample Nf locations is taken from this distribution. </a:t>
            </a:r>
            <a:endParaRPr/>
          </a:p>
        </p:txBody>
      </p:sp>
      <p:cxnSp>
        <p:nvCxnSpPr>
          <p:cNvPr id="197" name="Google Shape;197;p20"/>
          <p:cNvCxnSpPr>
            <a:endCxn id="196" idx="0"/>
          </p:cNvCxnSpPr>
          <p:nvPr/>
        </p:nvCxnSpPr>
        <p:spPr>
          <a:xfrm flipH="1">
            <a:off x="10004313" y="4623450"/>
            <a:ext cx="162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597025" y="59761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/>
          <p:nvPr>
            <p:ph type="title"/>
          </p:nvPr>
        </p:nvSpPr>
        <p:spPr>
          <a:xfrm>
            <a:off x="18025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Positional Encoding :</a:t>
            </a:r>
            <a:endParaRPr/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180250" y="1325700"/>
            <a:ext cx="50472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D</a:t>
            </a:r>
            <a:r>
              <a:rPr lang="en-US" sz="1900"/>
              <a:t>eep networks are biased towards learning lower frequency functions.</a:t>
            </a:r>
            <a:endParaRPr sz="19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56090" l="31398" r="0" t="0"/>
          <a:stretch/>
        </p:blipFill>
        <p:spPr>
          <a:xfrm>
            <a:off x="7035400" y="2715450"/>
            <a:ext cx="3888450" cy="15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75" y="4904925"/>
            <a:ext cx="5789749" cy="49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/>
        </p:nvSpPr>
        <p:spPr>
          <a:xfrm>
            <a:off x="5890225" y="1432800"/>
            <a:ext cx="6178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Results in renderings that perform poorly at representing high-frequency variation in color and geometry.</a:t>
            </a:r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43013"/>
          <a:stretch/>
        </p:blipFill>
        <p:spPr>
          <a:xfrm>
            <a:off x="6145525" y="4232525"/>
            <a:ext cx="5668200" cy="205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6"/>
          <p:cNvCxnSpPr>
            <a:stCxn id="205" idx="0"/>
            <a:endCxn id="207" idx="2"/>
          </p:cNvCxnSpPr>
          <p:nvPr/>
        </p:nvCxnSpPr>
        <p:spPr>
          <a:xfrm rot="10800000">
            <a:off x="8979625" y="2143950"/>
            <a:ext cx="0" cy="5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16"/>
          <p:cNvSpPr txBox="1"/>
          <p:nvPr/>
        </p:nvSpPr>
        <p:spPr>
          <a:xfrm>
            <a:off x="180250" y="2184900"/>
            <a:ext cx="5225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Transformers use a similar mapping. However, they use it for a different goal.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180250" y="3052900"/>
            <a:ext cx="5047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contrast, NERF uses these functions to more easily approximate a higher frequency function.</a:t>
            </a:r>
            <a:endParaRPr/>
          </a:p>
        </p:txBody>
      </p:sp>
      <p:sp>
        <p:nvSpPr>
          <p:cNvPr id="212" name="Google Shape;212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sitional Encoding in Transformers | by Nikhil Verma | Medium" id="218" name="Google Shape;218;p18"/>
          <p:cNvPicPr preferRelativeResize="0"/>
          <p:nvPr/>
        </p:nvPicPr>
        <p:blipFill rotWithShape="1">
          <a:blip r:embed="rId3">
            <a:alphaModFix/>
          </a:blip>
          <a:srcRect b="0" l="67961" r="0" t="0"/>
          <a:stretch/>
        </p:blipFill>
        <p:spPr>
          <a:xfrm>
            <a:off x="7482833" y="1066081"/>
            <a:ext cx="3272094" cy="425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 rotWithShape="1">
          <a:blip r:embed="rId4">
            <a:alphaModFix/>
          </a:blip>
          <a:srcRect b="48809" l="12170" r="44821" t="8905"/>
          <a:stretch/>
        </p:blipFill>
        <p:spPr>
          <a:xfrm>
            <a:off x="1437076" y="857352"/>
            <a:ext cx="5773832" cy="4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4707525" y="1657800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8"/>
          <p:cNvSpPr/>
          <p:nvPr/>
        </p:nvSpPr>
        <p:spPr>
          <a:xfrm>
            <a:off x="4707525" y="2721025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4707525" y="3831875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4707525" y="4990350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4360450" y="1601100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4360450" y="2721025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4360450" y="3612575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4360450" y="4416775"/>
            <a:ext cx="91500" cy="91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a0b22b7d2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08" y="1423688"/>
            <a:ext cx="11557582" cy="31627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a0b22b7d25_0_8"/>
          <p:cNvSpPr txBox="1"/>
          <p:nvPr/>
        </p:nvSpPr>
        <p:spPr>
          <a:xfrm>
            <a:off x="520825" y="4777950"/>
            <a:ext cx="108693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3: Visualization of how the model benefits from representing view dependent emitted radiance and from passing the  input coordinates through a high-frequency positional encoding.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g2a0b22b7d25_0_8"/>
          <p:cNvCxnSpPr>
            <a:endCxn id="236" idx="2"/>
          </p:cNvCxnSpPr>
          <p:nvPr/>
        </p:nvCxnSpPr>
        <p:spPr>
          <a:xfrm rot="10800000">
            <a:off x="5284200" y="1016750"/>
            <a:ext cx="1934400" cy="196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g2a0b22b7d25_0_8"/>
          <p:cNvSpPr txBox="1"/>
          <p:nvPr/>
        </p:nvSpPr>
        <p:spPr>
          <a:xfrm>
            <a:off x="2817600" y="555050"/>
            <a:ext cx="493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en-US" sz="1800">
                <a:latin typeface="Lato"/>
                <a:ea typeface="Lato"/>
                <a:cs typeface="Lato"/>
                <a:sym typeface="Lato"/>
              </a:rPr>
              <a:t>specular reflection on the bulldozer tread.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g2a0b22b7d25_0_8"/>
          <p:cNvCxnSpPr/>
          <p:nvPr/>
        </p:nvCxnSpPr>
        <p:spPr>
          <a:xfrm flipH="1" rot="10800000">
            <a:off x="10015275" y="1074125"/>
            <a:ext cx="16200" cy="48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g2a0b22b7d25_0_8"/>
          <p:cNvSpPr txBox="1"/>
          <p:nvPr/>
        </p:nvSpPr>
        <p:spPr>
          <a:xfrm>
            <a:off x="8006325" y="277850"/>
            <a:ext cx="40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Fails to represent high frequency geometry and texture.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g2a0b22b7d25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to estimate C(r) with the quadrature rule</a:t>
            </a:r>
            <a:endParaRPr/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943" y="2693500"/>
            <a:ext cx="9097901" cy="12965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f4e82ac4d_0_0"/>
          <p:cNvSpPr txBox="1"/>
          <p:nvPr>
            <p:ph type="title"/>
          </p:nvPr>
        </p:nvSpPr>
        <p:spPr>
          <a:xfrm>
            <a:off x="0" y="147650"/>
            <a:ext cx="12192000" cy="68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Implicit Neural Representation in Medical Imaging: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 Comparative Survey</a:t>
            </a:r>
            <a:endParaRPr sz="3000"/>
          </a:p>
        </p:txBody>
      </p:sp>
      <p:sp>
        <p:nvSpPr>
          <p:cNvPr id="254" name="Google Shape;254;g29f4e82ac4d_0_0"/>
          <p:cNvSpPr txBox="1"/>
          <p:nvPr>
            <p:ph idx="1" type="body"/>
          </p:nvPr>
        </p:nvSpPr>
        <p:spPr>
          <a:xfrm>
            <a:off x="838200" y="6135175"/>
            <a:ext cx="10515600" cy="82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The article aims to “</a:t>
            </a:r>
            <a:r>
              <a:rPr i="1" lang="en-US"/>
              <a:t>provide a comprehensive overview of INR models in the field of medical imaging”</a:t>
            </a:r>
            <a:r>
              <a:rPr lang="en-US"/>
              <a:t>.</a:t>
            </a:r>
            <a:endParaRPr/>
          </a:p>
        </p:txBody>
      </p:sp>
      <p:pic>
        <p:nvPicPr>
          <p:cNvPr id="255" name="Google Shape;255;g29f4e82ac4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62" y="1271125"/>
            <a:ext cx="8088476" cy="486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9f4e82ac4d_0_0"/>
          <p:cNvSpPr txBox="1"/>
          <p:nvPr>
            <p:ph idx="1" type="body"/>
          </p:nvPr>
        </p:nvSpPr>
        <p:spPr>
          <a:xfrm>
            <a:off x="838200" y="921975"/>
            <a:ext cx="10515600" cy="82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Molaei, A., Aminimehr, A., Tavakoli, A., Kazerouni, A., Azad, B., Azad, R., &amp; Merhof, D. (2023, July 30). </a:t>
            </a:r>
            <a:endParaRPr/>
          </a:p>
        </p:txBody>
      </p:sp>
      <p:sp>
        <p:nvSpPr>
          <p:cNvPr id="257" name="Google Shape;257;g29f4e82ac4d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f4e82ac4d_0_241"/>
          <p:cNvSpPr/>
          <p:nvPr/>
        </p:nvSpPr>
        <p:spPr>
          <a:xfrm>
            <a:off x="4465350" y="618750"/>
            <a:ext cx="3261300" cy="1804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aleway Medium"/>
                <a:ea typeface="Raleway Medium"/>
                <a:cs typeface="Raleway Medium"/>
                <a:sym typeface="Raleway Medium"/>
              </a:rPr>
              <a:t>Visual world</a:t>
            </a:r>
            <a:endParaRPr sz="2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4" name="Google Shape;264;g29f4e82ac4d_0_241"/>
          <p:cNvSpPr/>
          <p:nvPr/>
        </p:nvSpPr>
        <p:spPr>
          <a:xfrm>
            <a:off x="917825" y="5548275"/>
            <a:ext cx="1521300" cy="2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29f4e82ac4d_0_241"/>
          <p:cNvSpPr txBox="1"/>
          <p:nvPr/>
        </p:nvSpPr>
        <p:spPr>
          <a:xfrm>
            <a:off x="544000" y="2531775"/>
            <a:ext cx="4163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Explicit representation</a:t>
            </a:r>
            <a:endParaRPr sz="2400" u="sng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6" name="Google Shape;266;g29f4e82ac4d_0_241"/>
          <p:cNvSpPr txBox="1"/>
          <p:nvPr/>
        </p:nvSpPr>
        <p:spPr>
          <a:xfrm>
            <a:off x="7322375" y="2531775"/>
            <a:ext cx="4163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Implicit</a:t>
            </a:r>
            <a:r>
              <a:rPr lang="en-US" sz="2400" u="sng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representation</a:t>
            </a:r>
            <a:endParaRPr sz="2400" u="sng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7" name="Google Shape;267;g29f4e82ac4d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213" y="3645400"/>
            <a:ext cx="2431275" cy="24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9f4e82ac4d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904" y="3431538"/>
            <a:ext cx="4430646" cy="28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29f4e82ac4d_0_241"/>
          <p:cNvCxnSpPr>
            <a:stCxn id="263" idx="2"/>
            <a:endCxn id="265" idx="0"/>
          </p:cNvCxnSpPr>
          <p:nvPr/>
        </p:nvCxnSpPr>
        <p:spPr>
          <a:xfrm flipH="1">
            <a:off x="2625750" y="1521150"/>
            <a:ext cx="1839600" cy="1010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0" name="Google Shape;270;g29f4e82ac4d_0_241"/>
          <p:cNvCxnSpPr>
            <a:stCxn id="263" idx="6"/>
            <a:endCxn id="266" idx="0"/>
          </p:cNvCxnSpPr>
          <p:nvPr/>
        </p:nvCxnSpPr>
        <p:spPr>
          <a:xfrm>
            <a:off x="7726650" y="1521150"/>
            <a:ext cx="1677600" cy="1010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1" name="Google Shape;271;g29f4e82ac4d_0_241"/>
          <p:cNvSpPr/>
          <p:nvPr/>
        </p:nvSpPr>
        <p:spPr>
          <a:xfrm>
            <a:off x="6573400" y="5805975"/>
            <a:ext cx="1437300" cy="872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MLP’s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g29f4e82ac4d_0_24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f4e82ac4d_0_258"/>
          <p:cNvSpPr txBox="1"/>
          <p:nvPr>
            <p:ph type="title"/>
          </p:nvPr>
        </p:nvSpPr>
        <p:spPr>
          <a:xfrm>
            <a:off x="976800" y="76207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MLP’s Advantages</a:t>
            </a:r>
            <a:endParaRPr/>
          </a:p>
        </p:txBody>
      </p:sp>
      <p:sp>
        <p:nvSpPr>
          <p:cNvPr id="279" name="Google Shape;279;g29f4e82ac4d_0_258"/>
          <p:cNvSpPr txBox="1"/>
          <p:nvPr>
            <p:ph idx="1" type="body"/>
          </p:nvPr>
        </p:nvSpPr>
        <p:spPr>
          <a:xfrm>
            <a:off x="784725" y="1775724"/>
            <a:ext cx="5032500" cy="220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operate in the continuous domain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memory requirements for representing the signal are not limited by its resolution (interest within the medical community)</a:t>
            </a:r>
            <a:endParaRPr sz="1800"/>
          </a:p>
        </p:txBody>
      </p:sp>
      <p:sp>
        <p:nvSpPr>
          <p:cNvPr id="280" name="Google Shape;280;g29f4e82ac4d_0_258"/>
          <p:cNvSpPr txBox="1"/>
          <p:nvPr>
            <p:ph idx="2" type="body"/>
          </p:nvPr>
        </p:nvSpPr>
        <p:spPr>
          <a:xfrm>
            <a:off x="6374800" y="1775702"/>
            <a:ext cx="5032500" cy="220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MLP models are differentiable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MLPs assist INRs in mitigating potential locality biases that could hinder performance</a:t>
            </a:r>
            <a:endParaRPr sz="1800"/>
          </a:p>
        </p:txBody>
      </p:sp>
      <p:sp>
        <p:nvSpPr>
          <p:cNvPr id="281" name="Google Shape;281;g29f4e82ac4d_0_258"/>
          <p:cNvSpPr/>
          <p:nvPr/>
        </p:nvSpPr>
        <p:spPr>
          <a:xfrm>
            <a:off x="1075325" y="1550400"/>
            <a:ext cx="1047300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g29f4e82ac4d_0_258"/>
          <p:cNvSpPr txBox="1"/>
          <p:nvPr>
            <p:ph type="title"/>
          </p:nvPr>
        </p:nvSpPr>
        <p:spPr>
          <a:xfrm>
            <a:off x="976800" y="4119125"/>
            <a:ext cx="30741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Disa</a:t>
            </a:r>
            <a:r>
              <a:rPr lang="en-US" sz="2800"/>
              <a:t>dvantage</a:t>
            </a:r>
            <a:endParaRPr sz="2800"/>
          </a:p>
        </p:txBody>
      </p:sp>
      <p:sp>
        <p:nvSpPr>
          <p:cNvPr id="283" name="Google Shape;283;g29f4e82ac4d_0_258"/>
          <p:cNvSpPr txBox="1"/>
          <p:nvPr>
            <p:ph idx="1" type="body"/>
          </p:nvPr>
        </p:nvSpPr>
        <p:spPr>
          <a:xfrm>
            <a:off x="784725" y="4975125"/>
            <a:ext cx="5526600" cy="6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They can fail to encode high-</a:t>
            </a:r>
            <a:r>
              <a:rPr lang="en-US" sz="1800"/>
              <a:t>frequency</a:t>
            </a:r>
            <a:r>
              <a:rPr lang="en-US" sz="1800"/>
              <a:t> details</a:t>
            </a:r>
            <a:endParaRPr sz="1800"/>
          </a:p>
        </p:txBody>
      </p:sp>
      <p:pic>
        <p:nvPicPr>
          <p:cNvPr id="284" name="Google Shape;284;g29f4e82ac4d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800" y="4047450"/>
            <a:ext cx="3946675" cy="28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9f4e82ac4d_0_258"/>
          <p:cNvSpPr txBox="1"/>
          <p:nvPr>
            <p:ph idx="1" type="body"/>
          </p:nvPr>
        </p:nvSpPr>
        <p:spPr>
          <a:xfrm>
            <a:off x="3283050" y="6246000"/>
            <a:ext cx="3538800" cy="6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/>
              <a:t>Fig. “</a:t>
            </a:r>
            <a:r>
              <a:rPr i="1" lang="en-US" sz="1800"/>
              <a:t>The figure illustrates various modifications to alleviate the spectral bias problem in INRs”</a:t>
            </a:r>
            <a:endParaRPr i="1" sz="1800"/>
          </a:p>
        </p:txBody>
      </p:sp>
      <p:sp>
        <p:nvSpPr>
          <p:cNvPr id="286" name="Google Shape;286;g29f4e82ac4d_0_25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838200" y="31244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 : Represent </a:t>
            </a:r>
            <a:r>
              <a:rPr lang="en-US"/>
              <a:t>novel views of complex scenes</a:t>
            </a:r>
            <a:endParaRPr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44879"/>
            <a:ext cx="10780892" cy="256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980500" y="4744925"/>
            <a:ext cx="9927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1: A method that optimizes a continuous 5D neural radiance field representation (volume density and view-dependent color at any continuous location) of a scene from a set of input images.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fccd32742_0_10"/>
          <p:cNvSpPr txBox="1"/>
          <p:nvPr>
            <p:ph type="title"/>
          </p:nvPr>
        </p:nvSpPr>
        <p:spPr>
          <a:xfrm>
            <a:off x="976800" y="76207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Clinical Importance</a:t>
            </a:r>
            <a:endParaRPr/>
          </a:p>
        </p:txBody>
      </p:sp>
      <p:sp>
        <p:nvSpPr>
          <p:cNvPr id="293" name="Google Shape;293;g29fccd32742_0_10"/>
          <p:cNvSpPr txBox="1"/>
          <p:nvPr>
            <p:ph idx="1" type="body"/>
          </p:nvPr>
        </p:nvSpPr>
        <p:spPr>
          <a:xfrm>
            <a:off x="784725" y="1775725"/>
            <a:ext cx="10494600" cy="158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Collection of ground truth </a:t>
            </a:r>
            <a:r>
              <a:rPr lang="en-US" sz="1800"/>
              <a:t>annotated</a:t>
            </a:r>
            <a:r>
              <a:rPr lang="en-US" sz="1800"/>
              <a:t> data is a huge challenge in automated medical imaging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INRs can be resolution-agnostic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INRs can solve inverse imaging problems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INRs can enhance perception and understanding of a surgical environment</a:t>
            </a:r>
            <a:endParaRPr sz="1800"/>
          </a:p>
        </p:txBody>
      </p:sp>
      <p:sp>
        <p:nvSpPr>
          <p:cNvPr id="294" name="Google Shape;294;g29fccd32742_0_10"/>
          <p:cNvSpPr/>
          <p:nvPr/>
        </p:nvSpPr>
        <p:spPr>
          <a:xfrm>
            <a:off x="1075325" y="1550400"/>
            <a:ext cx="1047300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g29fccd32742_0_10"/>
          <p:cNvSpPr txBox="1"/>
          <p:nvPr>
            <p:ph type="title"/>
          </p:nvPr>
        </p:nvSpPr>
        <p:spPr>
          <a:xfrm>
            <a:off x="784725" y="4599125"/>
            <a:ext cx="55899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Reconstruction:    </a:t>
            </a:r>
            <a:r>
              <a:rPr lang="en-US" sz="2800">
                <a:solidFill>
                  <a:srgbClr val="000000"/>
                </a:solidFill>
              </a:rPr>
              <a:t>CNNs vs INRs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96" name="Google Shape;296;g29fccd32742_0_10"/>
          <p:cNvSpPr txBox="1"/>
          <p:nvPr>
            <p:ph idx="1" type="body"/>
          </p:nvPr>
        </p:nvSpPr>
        <p:spPr>
          <a:xfrm>
            <a:off x="8568275" y="3855425"/>
            <a:ext cx="1932000" cy="2201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NeRP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DCTR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IREM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ArSSR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INR-LCS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CoiL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97" name="Google Shape;297;g29fccd32742_0_10"/>
          <p:cNvCxnSpPr/>
          <p:nvPr/>
        </p:nvCxnSpPr>
        <p:spPr>
          <a:xfrm>
            <a:off x="6694525" y="4955975"/>
            <a:ext cx="1507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8" name="Google Shape;298;g29fccd32742_0_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1ec4f7a044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62" y="571713"/>
            <a:ext cx="11048675" cy="571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ec4f7a0446_0_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ec4f7a044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83225"/>
            <a:ext cx="11887201" cy="16826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g1ec4f7a0446_0_13"/>
          <p:cNvSpPr/>
          <p:nvPr/>
        </p:nvSpPr>
        <p:spPr>
          <a:xfrm>
            <a:off x="1075325" y="1537625"/>
            <a:ext cx="1098300" cy="19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g1ec4f7a0446_0_1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0b22b7d25_0_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g2a0b22b7d25_0_65" title="piano_200k_rg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300" y="164475"/>
            <a:ext cx="8705390" cy="65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855088" y="147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do it?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088" y="3546888"/>
            <a:ext cx="8505827" cy="283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olice, texte, Graphique, logo&#10;&#10;Description générée automatiquement" id="121" name="Google Shape;121;p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404" y="713054"/>
            <a:ext cx="3355800" cy="125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3"/>
          <p:cNvCxnSpPr>
            <a:endCxn id="121" idx="1"/>
          </p:cNvCxnSpPr>
          <p:nvPr/>
        </p:nvCxnSpPr>
        <p:spPr>
          <a:xfrm rot="-5400000">
            <a:off x="4737404" y="1467404"/>
            <a:ext cx="2874900" cy="2621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355800" y="1322700"/>
            <a:ext cx="41691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●"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KEY IDEA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:  Overfit the network to the image.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So the scene is represented in the weights of the model.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032b41234_0_28"/>
          <p:cNvSpPr txBox="1"/>
          <p:nvPr>
            <p:ph type="title"/>
          </p:nvPr>
        </p:nvSpPr>
        <p:spPr>
          <a:xfrm>
            <a:off x="838200" y="147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to do it?</a:t>
            </a:r>
            <a:endParaRPr/>
          </a:p>
        </p:txBody>
      </p:sp>
      <p:pic>
        <p:nvPicPr>
          <p:cNvPr id="131" name="Google Shape;131;g2a032b4123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088" y="3546888"/>
            <a:ext cx="8505827" cy="2837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2a032b41234_0_28"/>
          <p:cNvCxnSpPr>
            <a:endCxn id="133" idx="1"/>
          </p:cNvCxnSpPr>
          <p:nvPr/>
        </p:nvCxnSpPr>
        <p:spPr>
          <a:xfrm rot="-5400000">
            <a:off x="4067850" y="2278025"/>
            <a:ext cx="2733600" cy="1140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NeRF: Representing Scenes as Neural Radiance Fields for View Synthesis | by  YoonwooJeong | Towards Data Science" id="133" name="Google Shape;133;g2a032b41234_0_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00" y="222725"/>
            <a:ext cx="5935800" cy="25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a032b41234_0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g2a032b41234_0_28"/>
          <p:cNvSpPr txBox="1"/>
          <p:nvPr/>
        </p:nvSpPr>
        <p:spPr>
          <a:xfrm>
            <a:off x="355800" y="1322700"/>
            <a:ext cx="41691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●"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KEY IDEA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:  Overfit the network to the image.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●"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So the scene is represented in the weights of the model.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1465" r="0" t="0"/>
          <a:stretch/>
        </p:blipFill>
        <p:spPr>
          <a:xfrm>
            <a:off x="2167199" y="1199725"/>
            <a:ext cx="7857599" cy="46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color changes from different viewing directions</a:t>
            </a:r>
            <a:endParaRPr/>
          </a:p>
        </p:txBody>
      </p:sp>
      <p:pic>
        <p:nvPicPr>
          <p:cNvPr id="148" name="Google Shape;14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08757"/>
            <a:ext cx="10515600" cy="298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899000" y="5600475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Fig. 2: A visualization of view-dependent emitted radiance. The neural radiance field representation outputs RGB color as a 5D function of both spatial position x and viewing direction d.</a:t>
            </a:r>
            <a:r>
              <a:rPr lang="en-US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4344"/>
            <a:ext cx="12191999" cy="141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175050" y="4826400"/>
            <a:ext cx="11841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:  </a:t>
            </a:r>
            <a:r>
              <a:rPr b="1" i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the ray; </a:t>
            </a:r>
            <a:r>
              <a:rPr b="1" i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tf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tn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are the near and far bound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the viewing direction</a:t>
            </a:r>
            <a:r>
              <a:rPr b="1"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(θ, φ)</a:t>
            </a:r>
            <a:endParaRPr b="1"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7654125" y="4005125"/>
            <a:ext cx="42570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Accumulated transmittance: h</a:t>
            </a: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ow much light has been blocked in point t.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077362" y="1548012"/>
            <a:ext cx="657225" cy="425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8"/>
          <p:cNvCxnSpPr>
            <a:endCxn id="161" idx="2"/>
          </p:cNvCxnSpPr>
          <p:nvPr/>
        </p:nvCxnSpPr>
        <p:spPr>
          <a:xfrm flipH="1" rot="10800000">
            <a:off x="3052200" y="1854475"/>
            <a:ext cx="6900" cy="5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8"/>
          <p:cNvSpPr txBox="1"/>
          <p:nvPr/>
        </p:nvSpPr>
        <p:spPr>
          <a:xfrm>
            <a:off x="57900" y="1257175"/>
            <a:ext cx="6002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Density at the point. Tells you if there is “something”.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2034000" y="3654325"/>
            <a:ext cx="4026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Color of that point from a specific viewing direction d.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8"/>
          <p:cNvCxnSpPr>
            <a:endCxn id="162" idx="0"/>
          </p:cNvCxnSpPr>
          <p:nvPr/>
        </p:nvCxnSpPr>
        <p:spPr>
          <a:xfrm>
            <a:off x="4046850" y="3084025"/>
            <a:ext cx="300" cy="5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L2 - Loss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281" y="1690688"/>
            <a:ext cx="8375106" cy="147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2023-11-25T19:34:27Z</dcterms:created>
  <dc:creator>Mauricio Salim Gomez Chicre</dc:creator>
</cp:coreProperties>
</file>